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2"/>
  </p:notesMasterIdLst>
  <p:sldIdLst>
    <p:sldId id="256" r:id="rId2"/>
    <p:sldId id="257" r:id="rId3"/>
    <p:sldId id="258" r:id="rId4"/>
    <p:sldId id="260" r:id="rId5"/>
    <p:sldId id="261" r:id="rId6"/>
    <p:sldId id="277" r:id="rId7"/>
    <p:sldId id="278" r:id="rId8"/>
    <p:sldId id="279" r:id="rId9"/>
    <p:sldId id="280" r:id="rId10"/>
    <p:sldId id="276" r:id="rId11"/>
  </p:sldIdLst>
  <p:sldSz cx="9144000" cy="5143500" type="screen16x9"/>
  <p:notesSz cx="6858000" cy="9144000"/>
  <p:embeddedFontLst>
    <p:embeddedFont>
      <p:font typeface="Montserrat" panose="020B0604020202020204" charset="0"/>
      <p:regular r:id="rId13"/>
      <p:bold r:id="rId14"/>
      <p:italic r:id="rId15"/>
      <p:boldItalic r:id="rId16"/>
    </p:embeddedFont>
    <p:embeddedFont>
      <p:font typeface="Lato" panose="020B0604020202020204" charset="0"/>
      <p:regular r:id="rId17"/>
      <p:bold r:id="rId18"/>
      <p:italic r:id="rId19"/>
      <p:boldItalic r:id="rId20"/>
    </p:embeddedFont>
    <p:embeddedFont>
      <p:font typeface="Average" panose="020B0604020202020204" charset="0"/>
      <p:regular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1236" y="36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f87997393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f87997393_0_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1f87997393_0_1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6" r:id="rId6"/>
    <p:sldLayoutId id="2147483657" r:id="rId7"/>
    <p:sldLayoutId id="2147483659" r:id="rId8"/>
    <p:sldLayoutId id="2147483660" r:id="rId9"/>
    <p:sldLayoutId id="2147483661" r:id="rId10"/>
    <p:sldLayoutId id="214748366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smtClean="0"/>
              <a:t>Flight reservation</a:t>
            </a:r>
            <a:br>
              <a:rPr lang="en-IN" dirty="0" smtClean="0"/>
            </a:br>
            <a:r>
              <a:rPr lang="en-IN" sz="2400" dirty="0"/>
              <a:t>	</a:t>
            </a:r>
            <a:r>
              <a:rPr lang="en-IN" sz="2400" dirty="0" smtClean="0"/>
              <a:t>	-</a:t>
            </a:r>
            <a:r>
              <a:rPr lang="en-IN" sz="2400" dirty="0" err="1" smtClean="0"/>
              <a:t>Exception_Lab</a:t>
            </a:r>
            <a:endParaRPr dirty="0"/>
          </a:p>
        </p:txBody>
      </p:sp>
      <p:sp>
        <p:nvSpPr>
          <p:cNvPr id="2" name="Subtitle 1"/>
          <p:cNvSpPr>
            <a:spLocks noGrp="1"/>
          </p:cNvSpPr>
          <p:nvPr>
            <p:ph type="subTitle" idx="1"/>
          </p:nvPr>
        </p:nvSpPr>
        <p:spPr>
          <a:xfrm>
            <a:off x="5083950" y="3924924"/>
            <a:ext cx="3470700" cy="1218575"/>
          </a:xfrm>
        </p:spPr>
        <p:txBody>
          <a:bodyPr/>
          <a:lstStyle/>
          <a:p>
            <a:r>
              <a:rPr lang="en-IN" dirty="0" smtClean="0"/>
              <a:t>Avinash</a:t>
            </a:r>
          </a:p>
          <a:p>
            <a:r>
              <a:rPr lang="en-IN" dirty="0" err="1" smtClean="0"/>
              <a:t>Dipjyothi</a:t>
            </a:r>
            <a:endParaRPr lang="en-IN" dirty="0" smtClean="0"/>
          </a:p>
          <a:p>
            <a:r>
              <a:rPr lang="en-IN" dirty="0" smtClean="0"/>
              <a:t>Ashish</a:t>
            </a:r>
          </a:p>
          <a:p>
            <a:r>
              <a:rPr lang="en-IN" dirty="0" err="1" smtClean="0"/>
              <a:t>Saikath</a:t>
            </a:r>
            <a:endParaRPr lang="en-IN" dirty="0" smtClean="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37"/>
          <p:cNvSpPr txBox="1">
            <a:spLocks noGrp="1"/>
          </p:cNvSpPr>
          <p:nvPr>
            <p:ph type="title"/>
          </p:nvPr>
        </p:nvSpPr>
        <p:spPr>
          <a:xfrm>
            <a:off x="645300" y="1833775"/>
            <a:ext cx="3063300" cy="69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Thank you!</a:t>
            </a:r>
            <a:endParaRPr/>
          </a:p>
        </p:txBody>
      </p:sp>
      <p:sp>
        <p:nvSpPr>
          <p:cNvPr id="702" name="Google Shape;702;p37"/>
          <p:cNvSpPr txBox="1">
            <a:spLocks noGrp="1"/>
          </p:cNvSpPr>
          <p:nvPr>
            <p:ph type="body" idx="1"/>
          </p:nvPr>
        </p:nvSpPr>
        <p:spPr>
          <a:xfrm>
            <a:off x="645300" y="2644025"/>
            <a:ext cx="3063300" cy="970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latin typeface="Arial"/>
                <a:ea typeface="Arial"/>
                <a:cs typeface="Arial"/>
                <a:sym typeface="Arial"/>
              </a:rPr>
              <a:t>Lorem ipsum dolor sit amet, consectetur adipiscing elit. Curabitur eleifend a diam quis suscipit. </a:t>
            </a:r>
            <a:endParaRPr/>
          </a:p>
        </p:txBody>
      </p:sp>
      <p:grpSp>
        <p:nvGrpSpPr>
          <p:cNvPr id="703" name="Google Shape;703;p37"/>
          <p:cNvGrpSpPr/>
          <p:nvPr/>
        </p:nvGrpSpPr>
        <p:grpSpPr>
          <a:xfrm>
            <a:off x="4066820" y="1553491"/>
            <a:ext cx="3159984" cy="2439109"/>
            <a:chOff x="3553042" y="1657806"/>
            <a:chExt cx="3461100" cy="2671532"/>
          </a:xfrm>
        </p:grpSpPr>
        <p:sp>
          <p:nvSpPr>
            <p:cNvPr id="704" name="Google Shape;704;p37"/>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7"/>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7"/>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7"/>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7"/>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7"/>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7"/>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7"/>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12" name="Google Shape;712;p37" descr="offset_comp_342327_edited.jpg"/>
          <p:cNvPicPr preferRelativeResize="0"/>
          <p:nvPr/>
        </p:nvPicPr>
        <p:blipFill rotWithShape="1">
          <a:blip r:embed="rId3">
            <a:alphaModFix/>
          </a:blip>
          <a:srcRect l="45356" t="50734" r="19582" b="26215"/>
          <a:stretch/>
        </p:blipFill>
        <p:spPr>
          <a:xfrm>
            <a:off x="4115130" y="1605638"/>
            <a:ext cx="3063300" cy="1745700"/>
          </a:xfrm>
          <a:prstGeom prst="rect">
            <a:avLst/>
          </a:prstGeom>
          <a:noFill/>
          <a:ln>
            <a:noFill/>
          </a:ln>
        </p:spPr>
      </p:pic>
      <p:sp>
        <p:nvSpPr>
          <p:cNvPr id="713" name="Google Shape;713;p37"/>
          <p:cNvSpPr/>
          <p:nvPr/>
        </p:nvSpPr>
        <p:spPr>
          <a:xfrm flipH="1">
            <a:off x="4114917" y="1606596"/>
            <a:ext cx="3063300" cy="17433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 name="Google Shape;714;p37"/>
          <p:cNvGrpSpPr/>
          <p:nvPr/>
        </p:nvGrpSpPr>
        <p:grpSpPr>
          <a:xfrm>
            <a:off x="6762480" y="2546254"/>
            <a:ext cx="1024386" cy="1522884"/>
            <a:chOff x="6505573" y="2745170"/>
            <a:chExt cx="1122000" cy="1668000"/>
          </a:xfrm>
        </p:grpSpPr>
        <p:sp>
          <p:nvSpPr>
            <p:cNvPr id="715" name="Google Shape;715;p37"/>
            <p:cNvSpPr/>
            <p:nvPr/>
          </p:nvSpPr>
          <p:spPr>
            <a:xfrm>
              <a:off x="6517841" y="2745170"/>
              <a:ext cx="1109700" cy="16680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7"/>
            <p:cNvSpPr/>
            <p:nvPr/>
          </p:nvSpPr>
          <p:spPr>
            <a:xfrm rot="-5400000">
              <a:off x="6238873" y="3024453"/>
              <a:ext cx="1655400" cy="1122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7"/>
            <p:cNvSpPr/>
            <p:nvPr/>
          </p:nvSpPr>
          <p:spPr>
            <a:xfrm rot="-5400000">
              <a:off x="6238873" y="3012061"/>
              <a:ext cx="1655400" cy="1122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7"/>
            <p:cNvSpPr/>
            <p:nvPr/>
          </p:nvSpPr>
          <p:spPr>
            <a:xfrm>
              <a:off x="6954127" y="4329594"/>
              <a:ext cx="224700" cy="315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19" name="Google Shape;719;p37" descr="offset_comp_342327_edited.jpg"/>
          <p:cNvPicPr preferRelativeResize="0"/>
          <p:nvPr/>
        </p:nvPicPr>
        <p:blipFill rotWithShape="1">
          <a:blip r:embed="rId3">
            <a:alphaModFix/>
          </a:blip>
          <a:srcRect l="53168" t="53058" r="26238" b="16020"/>
          <a:stretch/>
        </p:blipFill>
        <p:spPr>
          <a:xfrm>
            <a:off x="6762097" y="2613771"/>
            <a:ext cx="1024200" cy="1333200"/>
          </a:xfrm>
          <a:prstGeom prst="rect">
            <a:avLst/>
          </a:prstGeom>
          <a:noFill/>
          <a:ln>
            <a:noFill/>
          </a:ln>
        </p:spPr>
      </p:pic>
      <p:sp>
        <p:nvSpPr>
          <p:cNvPr id="720" name="Google Shape;720;p37"/>
          <p:cNvSpPr/>
          <p:nvPr/>
        </p:nvSpPr>
        <p:spPr>
          <a:xfrm flipH="1">
            <a:off x="6762011" y="2613990"/>
            <a:ext cx="1024200" cy="13332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 name="Google Shape;721;p37"/>
          <p:cNvGrpSpPr/>
          <p:nvPr/>
        </p:nvGrpSpPr>
        <p:grpSpPr>
          <a:xfrm>
            <a:off x="6405845" y="3121897"/>
            <a:ext cx="520684" cy="1036470"/>
            <a:chOff x="9543736" y="4486132"/>
            <a:chExt cx="570300" cy="1135235"/>
          </a:xfrm>
        </p:grpSpPr>
        <p:sp>
          <p:nvSpPr>
            <p:cNvPr id="722" name="Google Shape;722;p37"/>
            <p:cNvSpPr/>
            <p:nvPr/>
          </p:nvSpPr>
          <p:spPr>
            <a:xfrm>
              <a:off x="9543736" y="4487212"/>
              <a:ext cx="570300" cy="11328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7"/>
            <p:cNvSpPr/>
            <p:nvPr/>
          </p:nvSpPr>
          <p:spPr>
            <a:xfrm rot="-5400000">
              <a:off x="9265568" y="4772968"/>
              <a:ext cx="1126800" cy="570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7"/>
            <p:cNvSpPr/>
            <p:nvPr/>
          </p:nvSpPr>
          <p:spPr>
            <a:xfrm rot="-5400000">
              <a:off x="9265568" y="4764532"/>
              <a:ext cx="1126800" cy="570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7"/>
            <p:cNvSpPr/>
            <p:nvPr/>
          </p:nvSpPr>
          <p:spPr>
            <a:xfrm>
              <a:off x="9736876" y="5519757"/>
              <a:ext cx="186300" cy="303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26" name="Google Shape;726;p37" descr="offset_comp_342327_edited.jpg"/>
          <p:cNvPicPr preferRelativeResize="0"/>
          <p:nvPr/>
        </p:nvPicPr>
        <p:blipFill rotWithShape="1">
          <a:blip r:embed="rId3">
            <a:alphaModFix/>
          </a:blip>
          <a:srcRect l="41330" t="42211" r="47980" b="36733"/>
          <a:stretch/>
        </p:blipFill>
        <p:spPr>
          <a:xfrm>
            <a:off x="6405412" y="3121559"/>
            <a:ext cx="520500" cy="888900"/>
          </a:xfrm>
          <a:prstGeom prst="round2SameRect">
            <a:avLst>
              <a:gd name="adj1" fmla="val 4129"/>
              <a:gd name="adj2" fmla="val 0"/>
            </a:avLst>
          </a:prstGeom>
          <a:noFill/>
          <a:ln>
            <a:noFill/>
          </a:ln>
        </p:spPr>
      </p:pic>
      <p:sp>
        <p:nvSpPr>
          <p:cNvPr id="727" name="Google Shape;727;p37"/>
          <p:cNvSpPr/>
          <p:nvPr/>
        </p:nvSpPr>
        <p:spPr>
          <a:xfrm flipH="1">
            <a:off x="6405284" y="3142709"/>
            <a:ext cx="520500" cy="8679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 name="Google Shape;728;p37"/>
          <p:cNvGrpSpPr/>
          <p:nvPr/>
        </p:nvGrpSpPr>
        <p:grpSpPr>
          <a:xfrm>
            <a:off x="7564804" y="3443361"/>
            <a:ext cx="455496" cy="692277"/>
            <a:chOff x="7384375" y="3728000"/>
            <a:chExt cx="498900" cy="758244"/>
          </a:xfrm>
        </p:grpSpPr>
        <p:sp>
          <p:nvSpPr>
            <p:cNvPr id="729" name="Google Shape;729;p37"/>
            <p:cNvSpPr/>
            <p:nvPr/>
          </p:nvSpPr>
          <p:spPr>
            <a:xfrm rot="10800000">
              <a:off x="7475552" y="4233644"/>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7"/>
            <p:cNvSpPr/>
            <p:nvPr/>
          </p:nvSpPr>
          <p:spPr>
            <a:xfrm rot="5400000">
              <a:off x="7506587" y="4276887"/>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7"/>
            <p:cNvSpPr/>
            <p:nvPr/>
          </p:nvSpPr>
          <p:spPr>
            <a:xfrm>
              <a:off x="7475548" y="3728000"/>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7"/>
            <p:cNvSpPr/>
            <p:nvPr/>
          </p:nvSpPr>
          <p:spPr>
            <a:xfrm>
              <a:off x="7384375" y="3860325"/>
              <a:ext cx="498900" cy="498900"/>
            </a:xfrm>
            <a:prstGeom prst="ellipse">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733;p37"/>
          <p:cNvGrpSpPr/>
          <p:nvPr/>
        </p:nvGrpSpPr>
        <p:grpSpPr>
          <a:xfrm>
            <a:off x="7564836" y="3561758"/>
            <a:ext cx="478081" cy="462776"/>
            <a:chOff x="7384385" y="3857442"/>
            <a:chExt cx="523637" cy="506874"/>
          </a:xfrm>
        </p:grpSpPr>
        <p:sp>
          <p:nvSpPr>
            <p:cNvPr id="734" name="Google Shape;734;p37"/>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 name="Google Shape;735;p37"/>
            <p:cNvGrpSpPr/>
            <p:nvPr/>
          </p:nvGrpSpPr>
          <p:grpSpPr>
            <a:xfrm>
              <a:off x="7384385" y="3857442"/>
              <a:ext cx="523637" cy="498900"/>
              <a:chOff x="7384385" y="3857442"/>
              <a:chExt cx="523637" cy="498900"/>
            </a:xfrm>
          </p:grpSpPr>
          <p:sp>
            <p:nvSpPr>
              <p:cNvPr id="736" name="Google Shape;736;p37"/>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7"/>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38" name="Google Shape;738;p37" descr="offset_comp_342327_edited.jpg"/>
          <p:cNvPicPr preferRelativeResize="0"/>
          <p:nvPr/>
        </p:nvPicPr>
        <p:blipFill rotWithShape="1">
          <a:blip r:embed="rId3">
            <a:alphaModFix/>
          </a:blip>
          <a:srcRect l="48584" t="47335" r="37425" b="36557"/>
          <a:stretch/>
        </p:blipFill>
        <p:spPr>
          <a:xfrm>
            <a:off x="7591905" y="3590541"/>
            <a:ext cx="400500" cy="399300"/>
          </a:xfrm>
          <a:prstGeom prst="ellipse">
            <a:avLst/>
          </a:prstGeom>
          <a:noFill/>
          <a:ln w="9525" cap="flat" cmpd="sng">
            <a:solidFill>
              <a:srgbClr val="FFFFFF"/>
            </a:solidFill>
            <a:prstDash val="solid"/>
            <a:round/>
            <a:headEnd type="none" w="sm" len="sm"/>
            <a:tailEnd type="none" w="sm" len="sm"/>
          </a:ln>
        </p:spPr>
      </p:pic>
      <p:grpSp>
        <p:nvGrpSpPr>
          <p:cNvPr id="739" name="Google Shape;739;p37"/>
          <p:cNvGrpSpPr/>
          <p:nvPr/>
        </p:nvGrpSpPr>
        <p:grpSpPr>
          <a:xfrm>
            <a:off x="8110843" y="3443361"/>
            <a:ext cx="435785" cy="692277"/>
            <a:chOff x="7982421" y="3727763"/>
            <a:chExt cx="477311" cy="758244"/>
          </a:xfrm>
        </p:grpSpPr>
        <p:sp>
          <p:nvSpPr>
            <p:cNvPr id="740" name="Google Shape;740;p37"/>
            <p:cNvSpPr/>
            <p:nvPr/>
          </p:nvSpPr>
          <p:spPr>
            <a:xfrm>
              <a:off x="8054507" y="3728825"/>
              <a:ext cx="316500" cy="756600"/>
            </a:xfrm>
            <a:prstGeom prst="roundRect">
              <a:avLst>
                <a:gd name="adj" fmla="val 15418"/>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7"/>
            <p:cNvSpPr/>
            <p:nvPr/>
          </p:nvSpPr>
          <p:spPr>
            <a:xfrm rot="10800000">
              <a:off x="8054264" y="4233407"/>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7"/>
            <p:cNvSpPr/>
            <p:nvPr/>
          </p:nvSpPr>
          <p:spPr>
            <a:xfrm rot="5400000">
              <a:off x="8085300" y="4276650"/>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7"/>
            <p:cNvSpPr/>
            <p:nvPr/>
          </p:nvSpPr>
          <p:spPr>
            <a:xfrm>
              <a:off x="8054261" y="3727763"/>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7"/>
            <p:cNvSpPr/>
            <p:nvPr/>
          </p:nvSpPr>
          <p:spPr>
            <a:xfrm>
              <a:off x="7991115" y="3866003"/>
              <a:ext cx="434400" cy="486900"/>
            </a:xfrm>
            <a:prstGeom prst="roundRect">
              <a:avLst>
                <a:gd name="adj" fmla="val 12273"/>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7"/>
            <p:cNvSpPr/>
            <p:nvPr/>
          </p:nvSpPr>
          <p:spPr>
            <a:xfrm>
              <a:off x="7982425" y="3884047"/>
              <a:ext cx="451800" cy="499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7"/>
            <p:cNvSpPr/>
            <p:nvPr/>
          </p:nvSpPr>
          <p:spPr>
            <a:xfrm>
              <a:off x="8408132" y="4081081"/>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7"/>
            <p:cNvSpPr/>
            <p:nvPr/>
          </p:nvSpPr>
          <p:spPr>
            <a:xfrm>
              <a:off x="7982421" y="3863888"/>
              <a:ext cx="451800" cy="5139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48" name="Google Shape;748;p37" descr="offset_comp_342327_edited.jpg"/>
          <p:cNvPicPr preferRelativeResize="0"/>
          <p:nvPr/>
        </p:nvPicPr>
        <p:blipFill rotWithShape="1">
          <a:blip r:embed="rId3">
            <a:alphaModFix/>
          </a:blip>
          <a:srcRect l="49668" t="55915" r="37351" b="27092"/>
          <a:stretch/>
        </p:blipFill>
        <p:spPr>
          <a:xfrm>
            <a:off x="8127235" y="3586562"/>
            <a:ext cx="379200" cy="429900"/>
          </a:xfrm>
          <a:prstGeom prst="roundRect">
            <a:avLst>
              <a:gd name="adj" fmla="val 7794"/>
            </a:avLst>
          </a:prstGeom>
          <a:noFill/>
          <a:ln w="9525" cap="flat" cmpd="sng">
            <a:solidFill>
              <a:srgbClr val="FFFFFF"/>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297500" y="1132625"/>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TOC</a:t>
            </a:r>
            <a:endParaRPr/>
          </a:p>
        </p:txBody>
      </p:sp>
      <p:sp>
        <p:nvSpPr>
          <p:cNvPr id="235" name="Google Shape;235;p18"/>
          <p:cNvSpPr txBox="1"/>
          <p:nvPr/>
        </p:nvSpPr>
        <p:spPr>
          <a:xfrm>
            <a:off x="1294301" y="20975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dirty="0" smtClean="0">
                <a:solidFill>
                  <a:schemeClr val="bg1"/>
                </a:solidFill>
                <a:uFill>
                  <a:noFill/>
                </a:uFill>
                <a:latin typeface="Montserrat"/>
                <a:ea typeface="Average"/>
                <a:cs typeface="Average"/>
                <a:sym typeface="Montserrat"/>
              </a:rPr>
              <a:t>Abstract</a:t>
            </a:r>
            <a:endParaRPr sz="1800" dirty="0">
              <a:solidFill>
                <a:schemeClr val="bg1"/>
              </a:solidFill>
              <a:latin typeface="Average"/>
              <a:ea typeface="Average"/>
              <a:cs typeface="Average"/>
              <a:sym typeface="Average"/>
            </a:endParaRPr>
          </a:p>
        </p:txBody>
      </p:sp>
      <p:sp>
        <p:nvSpPr>
          <p:cNvPr id="236" name="Google Shape;236;p18"/>
          <p:cNvSpPr txBox="1"/>
          <p:nvPr/>
        </p:nvSpPr>
        <p:spPr>
          <a:xfrm>
            <a:off x="1294301" y="2423076"/>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dirty="0" smtClean="0">
                <a:solidFill>
                  <a:schemeClr val="bg1"/>
                </a:solidFill>
                <a:latin typeface="Montserrat"/>
                <a:ea typeface="Montserrat"/>
                <a:cs typeface="Montserrat"/>
                <a:sym typeface="Montserrat"/>
              </a:rPr>
              <a:t>Introduction</a:t>
            </a:r>
            <a:endParaRPr dirty="0">
              <a:solidFill>
                <a:schemeClr val="bg1"/>
              </a:solidFill>
              <a:latin typeface="Montserrat"/>
              <a:ea typeface="Montserrat"/>
              <a:cs typeface="Montserrat"/>
              <a:sym typeface="Montserrat"/>
            </a:endParaRPr>
          </a:p>
        </p:txBody>
      </p:sp>
      <p:sp>
        <p:nvSpPr>
          <p:cNvPr id="237" name="Google Shape;237;p18"/>
          <p:cNvSpPr txBox="1"/>
          <p:nvPr/>
        </p:nvSpPr>
        <p:spPr>
          <a:xfrm>
            <a:off x="1294301" y="2748576"/>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dirty="0" smtClean="0">
                <a:solidFill>
                  <a:schemeClr val="bg1"/>
                </a:solidFill>
                <a:latin typeface="Montserrat"/>
                <a:ea typeface="Montserrat"/>
                <a:cs typeface="Montserrat"/>
                <a:sym typeface="Montserrat"/>
              </a:rPr>
              <a:t>Use cases	</a:t>
            </a:r>
            <a:endParaRPr dirty="0">
              <a:solidFill>
                <a:schemeClr val="bg1"/>
              </a:solidFill>
              <a:latin typeface="Montserrat"/>
              <a:ea typeface="Montserrat"/>
              <a:cs typeface="Montserrat"/>
              <a:sym typeface="Montserrat"/>
            </a:endParaRPr>
          </a:p>
        </p:txBody>
      </p:sp>
      <p:sp>
        <p:nvSpPr>
          <p:cNvPr id="239" name="Google Shape;239;p18"/>
          <p:cNvSpPr txBox="1"/>
          <p:nvPr/>
        </p:nvSpPr>
        <p:spPr>
          <a:xfrm>
            <a:off x="1294298" y="3091798"/>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dirty="0" smtClean="0">
                <a:solidFill>
                  <a:srgbClr val="CACACA"/>
                </a:solidFill>
                <a:latin typeface="Montserrat" panose="020B0604020202020204" charset="0"/>
                <a:ea typeface="Average"/>
                <a:cs typeface="Average"/>
                <a:sym typeface="Average"/>
              </a:rPr>
              <a:t>Flow diagram</a:t>
            </a:r>
            <a:endParaRPr dirty="0">
              <a:solidFill>
                <a:srgbClr val="CACACA"/>
              </a:solidFill>
              <a:latin typeface="Montserrat" panose="020B0604020202020204" charset="0"/>
              <a:ea typeface="Average"/>
              <a:cs typeface="Average"/>
              <a:sym typeface="Average"/>
            </a:endParaRPr>
          </a:p>
        </p:txBody>
      </p:sp>
      <p:sp>
        <p:nvSpPr>
          <p:cNvPr id="240" name="Google Shape;240;p18"/>
          <p:cNvSpPr txBox="1"/>
          <p:nvPr/>
        </p:nvSpPr>
        <p:spPr>
          <a:xfrm>
            <a:off x="1294298" y="3435020"/>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dirty="0" smtClean="0">
                <a:solidFill>
                  <a:srgbClr val="CACACA"/>
                </a:solidFill>
                <a:latin typeface="Montserrat" panose="020B0604020202020204" charset="0"/>
                <a:ea typeface="Average"/>
                <a:cs typeface="Average"/>
                <a:sym typeface="Average"/>
              </a:rPr>
              <a:t>ER diagram</a:t>
            </a:r>
            <a:endParaRPr dirty="0">
              <a:solidFill>
                <a:srgbClr val="CACACA"/>
              </a:solidFill>
              <a:latin typeface="Montserrat" panose="020B0604020202020204" charset="0"/>
              <a:ea typeface="Average"/>
              <a:cs typeface="Average"/>
              <a:sym typeface="Average"/>
            </a:endParaRPr>
          </a:p>
        </p:txBody>
      </p:sp>
      <p:sp>
        <p:nvSpPr>
          <p:cNvPr id="2" name="TextBox 1"/>
          <p:cNvSpPr txBox="1"/>
          <p:nvPr/>
        </p:nvSpPr>
        <p:spPr>
          <a:xfrm>
            <a:off x="1323724" y="3760520"/>
            <a:ext cx="1479724" cy="307777"/>
          </a:xfrm>
          <a:prstGeom prst="rect">
            <a:avLst/>
          </a:prstGeom>
          <a:noFill/>
        </p:spPr>
        <p:txBody>
          <a:bodyPr wrap="square" rtlCol="0">
            <a:spAutoFit/>
          </a:bodyPr>
          <a:lstStyle/>
          <a:p>
            <a:r>
              <a:rPr lang="en-IN" dirty="0" smtClean="0">
                <a:solidFill>
                  <a:schemeClr val="bg1"/>
                </a:solidFill>
                <a:latin typeface="Montserrat" panose="020B0604020202020204" charset="0"/>
              </a:rPr>
              <a:t>snapshots</a:t>
            </a:r>
            <a:endParaRPr lang="en-IN" dirty="0">
              <a:solidFill>
                <a:schemeClr val="bg1"/>
              </a:solidFill>
              <a:latin typeface="Montserrat" panose="020B0604020202020204" charset="0"/>
            </a:endParaRPr>
          </a:p>
        </p:txBody>
      </p:sp>
      <p:sp>
        <p:nvSpPr>
          <p:cNvPr id="13" name="TextBox 12"/>
          <p:cNvSpPr txBox="1"/>
          <p:nvPr/>
        </p:nvSpPr>
        <p:spPr>
          <a:xfrm>
            <a:off x="1294298" y="4095577"/>
            <a:ext cx="1479724" cy="307777"/>
          </a:xfrm>
          <a:prstGeom prst="rect">
            <a:avLst/>
          </a:prstGeom>
          <a:noFill/>
        </p:spPr>
        <p:txBody>
          <a:bodyPr wrap="square" rtlCol="0">
            <a:spAutoFit/>
          </a:bodyPr>
          <a:lstStyle/>
          <a:p>
            <a:r>
              <a:rPr lang="en-IN" dirty="0" smtClean="0">
                <a:solidFill>
                  <a:schemeClr val="bg1"/>
                </a:solidFill>
                <a:latin typeface="Montserrat" panose="020B0604020202020204" charset="0"/>
              </a:rPr>
              <a:t>Conclusion</a:t>
            </a:r>
            <a:endParaRPr lang="en-IN" dirty="0">
              <a:solidFill>
                <a:schemeClr val="bg1"/>
              </a:solidFill>
              <a:latin typeface="Montserrat" panose="020B060402020202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smtClean="0"/>
              <a:t>Abstract</a:t>
            </a:r>
            <a:endParaRPr dirty="0"/>
          </a:p>
        </p:txBody>
      </p:sp>
      <p:sp>
        <p:nvSpPr>
          <p:cNvPr id="249" name="Google Shape;249;p19"/>
          <p:cNvSpPr txBox="1">
            <a:spLocks noGrp="1"/>
          </p:cNvSpPr>
          <p:nvPr>
            <p:ph type="body" idx="1"/>
          </p:nvPr>
        </p:nvSpPr>
        <p:spPr>
          <a:xfrm>
            <a:off x="1297500" y="1961300"/>
            <a:ext cx="7038900" cy="1316156"/>
          </a:xfrm>
          <a:prstGeom prst="rect">
            <a:avLst/>
          </a:prstGeom>
        </p:spPr>
        <p:txBody>
          <a:bodyPr spcFirstLastPara="1" wrap="square" lIns="91425" tIns="91425" rIns="91425" bIns="91425" anchor="t" anchorCtr="0">
            <a:noAutofit/>
          </a:bodyPr>
          <a:lstStyle/>
          <a:p>
            <a:pPr marL="0" lvl="0" indent="0">
              <a:spcBef>
                <a:spcPts val="1600"/>
              </a:spcBef>
              <a:spcAft>
                <a:spcPts val="1600"/>
              </a:spcAft>
              <a:buNone/>
            </a:pPr>
            <a:r>
              <a:rPr lang="en-IN" sz="1400" dirty="0" smtClean="0">
                <a:latin typeface="Montserrat" panose="020B0604020202020204" charset="0"/>
              </a:rPr>
              <a:t>Design a scalable webapp that is a nice platform for doing various kind of CRUD operations and transactions that are related to airport and flight booking which maintain Integrity</a:t>
            </a:r>
            <a:endParaRPr lang="en-IN" sz="1400" dirty="0" smtClean="0">
              <a:latin typeface="Montserrat" panose="020B0604020202020204" charset="0"/>
            </a:endParaRPr>
          </a:p>
          <a:p>
            <a:pPr marL="0" lvl="0" indent="0">
              <a:spcBef>
                <a:spcPts val="1600"/>
              </a:spcBef>
              <a:spcAft>
                <a:spcPts val="1600"/>
              </a:spcAft>
              <a:buNone/>
            </a:pPr>
            <a:endParaRPr lang="en-IN" sz="1400" dirty="0" smtClean="0">
              <a:latin typeface="Montserrat" panose="020B06040202020202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smtClean="0"/>
              <a:t>Introduction</a:t>
            </a:r>
            <a:endParaRPr dirty="0"/>
          </a:p>
        </p:txBody>
      </p:sp>
      <p:sp>
        <p:nvSpPr>
          <p:cNvPr id="266" name="Google Shape;266;p21"/>
          <p:cNvSpPr txBox="1">
            <a:spLocks noGrp="1"/>
          </p:cNvSpPr>
          <p:nvPr>
            <p:ph type="body" idx="1"/>
          </p:nvPr>
        </p:nvSpPr>
        <p:spPr>
          <a:xfrm>
            <a:off x="4018025" y="1567550"/>
            <a:ext cx="4318500" cy="1766700"/>
          </a:xfrm>
          <a:prstGeom prst="rect">
            <a:avLst/>
          </a:prstGeom>
          <a:ln>
            <a:noFill/>
          </a:ln>
        </p:spPr>
        <p:txBody>
          <a:bodyPr spcFirstLastPara="1" wrap="square" lIns="91425" tIns="91425" rIns="91425" bIns="91425" anchor="t" anchorCtr="0">
            <a:noAutofit/>
          </a:bodyPr>
          <a:lstStyle/>
          <a:p>
            <a:pPr marL="0" lvl="0" indent="0" algn="l" rtl="0">
              <a:spcBef>
                <a:spcPts val="1600"/>
              </a:spcBef>
              <a:spcAft>
                <a:spcPts val="1600"/>
              </a:spcAft>
              <a:buNone/>
            </a:pPr>
            <a:r>
              <a:rPr lang="en-IN" dirty="0" smtClean="0"/>
              <a:t>This webapp is a very nice platform for handling flights by admin of the airport as well as users and guest users to view and book the flight tickets and can track their flight as well. </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2"/>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smtClean="0"/>
              <a:t>Use cases</a:t>
            </a:r>
            <a:endParaRPr dirty="0"/>
          </a:p>
        </p:txBody>
      </p:sp>
      <p:sp>
        <p:nvSpPr>
          <p:cNvPr id="272" name="Google Shape;272;p22"/>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p>
            <a:pPr marL="285750" indent="-285750">
              <a:spcAft>
                <a:spcPts val="1600"/>
              </a:spcAft>
            </a:pPr>
            <a:r>
              <a:rPr lang="en-IN" dirty="0" smtClean="0"/>
              <a:t>GUEST USER</a:t>
            </a:r>
          </a:p>
          <a:p>
            <a:pPr marL="285750" indent="-285750">
              <a:spcAft>
                <a:spcPts val="1600"/>
              </a:spcAft>
            </a:pPr>
            <a:r>
              <a:rPr lang="en-IN" dirty="0" smtClean="0"/>
              <a:t>CANDIDATE USER</a:t>
            </a:r>
          </a:p>
          <a:p>
            <a:pPr marL="285750" indent="-285750">
              <a:spcAft>
                <a:spcPts val="1600"/>
              </a:spcAft>
            </a:pPr>
            <a:r>
              <a:rPr lang="en-IN" dirty="0" smtClean="0"/>
              <a:t>FLIGHT ADMIN</a:t>
            </a:r>
          </a:p>
          <a:p>
            <a:pPr marL="285750" indent="-285750">
              <a:spcAft>
                <a:spcPts val="1600"/>
              </a:spcAft>
            </a:pPr>
            <a:r>
              <a:rPr lang="en-IN" dirty="0" smtClean="0"/>
              <a:t>SUPER ADMIN</a:t>
            </a:r>
          </a:p>
          <a:p>
            <a:pPr marL="285750" indent="-285750">
              <a:spcAft>
                <a:spcPts val="1600"/>
              </a:spcAft>
            </a:pPr>
            <a:endParaRPr dirty="0"/>
          </a:p>
        </p:txBody>
      </p:sp>
      <p:pic>
        <p:nvPicPr>
          <p:cNvPr id="273" name="Google Shape;273;p22" descr="offset_comp_267026.jpg"/>
          <p:cNvPicPr preferRelativeResize="0"/>
          <p:nvPr/>
        </p:nvPicPr>
        <p:blipFill rotWithShape="1">
          <a:blip r:embed="rId3">
            <a:alphaModFix/>
          </a:blip>
          <a:srcRect l="39740" t="41470" r="17180" b="-6208"/>
          <a:stretch/>
        </p:blipFill>
        <p:spPr>
          <a:xfrm rot="-5400000">
            <a:off x="5710147" y="2704980"/>
            <a:ext cx="2431500" cy="2436000"/>
          </a:xfrm>
          <a:prstGeom prst="diagStripe">
            <a:avLst>
              <a:gd name="adj" fmla="val 50445"/>
            </a:avLst>
          </a:prstGeom>
          <a:noFill/>
          <a:ln>
            <a:noFill/>
          </a:ln>
        </p:spPr>
      </p:pic>
      <p:pic>
        <p:nvPicPr>
          <p:cNvPr id="274" name="Google Shape;274;p22" descr="offset_comp_457517_edited2.jpg"/>
          <p:cNvPicPr preferRelativeResize="0"/>
          <p:nvPr/>
        </p:nvPicPr>
        <p:blipFill rotWithShape="1">
          <a:blip r:embed="rId4">
            <a:alphaModFix/>
          </a:blip>
          <a:srcRect l="28499" t="35784" r="21977" b="-10133"/>
          <a:stretch/>
        </p:blipFill>
        <p:spPr>
          <a:xfrm rot="-5400000">
            <a:off x="5718946" y="1338207"/>
            <a:ext cx="2504700" cy="2509500"/>
          </a:xfrm>
          <a:prstGeom prst="diagStripe">
            <a:avLst>
              <a:gd name="adj" fmla="val 50445"/>
            </a:avLst>
          </a:prstGeom>
          <a:noFill/>
          <a:ln>
            <a:noFill/>
          </a:ln>
        </p:spPr>
      </p:pic>
      <p:pic>
        <p:nvPicPr>
          <p:cNvPr id="275" name="Google Shape;275;p22" descr="offset_comp_442889_edtied2.jpg"/>
          <p:cNvPicPr preferRelativeResize="0"/>
          <p:nvPr/>
        </p:nvPicPr>
        <p:blipFill rotWithShape="1">
          <a:blip r:embed="rId5">
            <a:alphaModFix/>
          </a:blip>
          <a:srcRect l="23925" t="16463" r="30743" b="15476"/>
          <a:stretch/>
        </p:blipFill>
        <p:spPr>
          <a:xfrm rot="5400000">
            <a:off x="6637386" y="2137210"/>
            <a:ext cx="2504700" cy="2509500"/>
          </a:xfrm>
          <a:prstGeom prst="diagStripe">
            <a:avLst>
              <a:gd name="adj" fmla="val 50445"/>
            </a:avLst>
          </a:prstGeom>
          <a:noFill/>
          <a:ln>
            <a:noFill/>
          </a:ln>
        </p:spPr>
      </p:pic>
      <p:sp>
        <p:nvSpPr>
          <p:cNvPr id="276" name="Google Shape;276;p22"/>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USE CASE DIAGRAM</a:t>
            </a:r>
            <a:br>
              <a:rPr lang="en-IN" dirty="0" smtClean="0"/>
            </a:br>
            <a:endParaRPr lang="en-IN" dirty="0"/>
          </a:p>
        </p:txBody>
      </p:sp>
      <p:pic>
        <p:nvPicPr>
          <p:cNvPr id="6" name="Picture 5"/>
          <p:cNvPicPr>
            <a:picLocks noChangeAspect="1"/>
          </p:cNvPicPr>
          <p:nvPr/>
        </p:nvPicPr>
        <p:blipFill>
          <a:blip r:embed="rId2"/>
          <a:stretch>
            <a:fillRect/>
          </a:stretch>
        </p:blipFill>
        <p:spPr>
          <a:xfrm>
            <a:off x="2443162" y="1212351"/>
            <a:ext cx="3495301" cy="3612061"/>
          </a:xfrm>
          <a:prstGeom prst="rect">
            <a:avLst/>
          </a:prstGeom>
        </p:spPr>
      </p:pic>
    </p:spTree>
    <p:extLst>
      <p:ext uri="{BB962C8B-B14F-4D97-AF65-F5344CB8AC3E}">
        <p14:creationId xmlns:p14="http://schemas.microsoft.com/office/powerpoint/2010/main" val="3817062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FLOW DIAGRAM</a:t>
            </a:r>
            <a:endParaRPr lang="en-IN" dirty="0"/>
          </a:p>
        </p:txBody>
      </p:sp>
      <p:pic>
        <p:nvPicPr>
          <p:cNvPr id="5" name="Picture 4"/>
          <p:cNvPicPr>
            <a:picLocks noChangeAspect="1"/>
          </p:cNvPicPr>
          <p:nvPr/>
        </p:nvPicPr>
        <p:blipFill>
          <a:blip r:embed="rId2"/>
          <a:stretch>
            <a:fillRect/>
          </a:stretch>
        </p:blipFill>
        <p:spPr>
          <a:xfrm>
            <a:off x="2239767" y="1140300"/>
            <a:ext cx="5063500" cy="3666941"/>
          </a:xfrm>
          <a:prstGeom prst="rect">
            <a:avLst/>
          </a:prstGeom>
        </p:spPr>
      </p:pic>
    </p:spTree>
    <p:extLst>
      <p:ext uri="{BB962C8B-B14F-4D97-AF65-F5344CB8AC3E}">
        <p14:creationId xmlns:p14="http://schemas.microsoft.com/office/powerpoint/2010/main" val="3075171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ER Diagram</a:t>
            </a:r>
            <a:endParaRPr lang="en-IN" dirty="0"/>
          </a:p>
        </p:txBody>
      </p:sp>
      <p:pic>
        <p:nvPicPr>
          <p:cNvPr id="4" name="Picture 3"/>
          <p:cNvPicPr>
            <a:picLocks noChangeAspect="1"/>
          </p:cNvPicPr>
          <p:nvPr/>
        </p:nvPicPr>
        <p:blipFill>
          <a:blip r:embed="rId2"/>
          <a:stretch>
            <a:fillRect/>
          </a:stretch>
        </p:blipFill>
        <p:spPr>
          <a:xfrm>
            <a:off x="2907586" y="1000140"/>
            <a:ext cx="3721385" cy="3912030"/>
          </a:xfrm>
          <a:prstGeom prst="rect">
            <a:avLst/>
          </a:prstGeom>
        </p:spPr>
      </p:pic>
    </p:spTree>
    <p:extLst>
      <p:ext uri="{BB962C8B-B14F-4D97-AF65-F5344CB8AC3E}">
        <p14:creationId xmlns:p14="http://schemas.microsoft.com/office/powerpoint/2010/main" val="1884869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Snap Shots</a:t>
            </a:r>
            <a:endParaRPr lang="en-IN" dirty="0"/>
          </a:p>
        </p:txBody>
      </p:sp>
      <p:pic>
        <p:nvPicPr>
          <p:cNvPr id="4" name="Picture 3"/>
          <p:cNvPicPr>
            <a:picLocks noChangeAspect="1"/>
          </p:cNvPicPr>
          <p:nvPr/>
        </p:nvPicPr>
        <p:blipFill>
          <a:blip r:embed="rId2"/>
          <a:stretch>
            <a:fillRect/>
          </a:stretch>
        </p:blipFill>
        <p:spPr>
          <a:xfrm>
            <a:off x="1297500" y="1333499"/>
            <a:ext cx="7082426" cy="3546475"/>
          </a:xfrm>
          <a:prstGeom prst="rect">
            <a:avLst/>
          </a:prstGeom>
        </p:spPr>
      </p:pic>
    </p:spTree>
    <p:extLst>
      <p:ext uri="{BB962C8B-B14F-4D97-AF65-F5344CB8AC3E}">
        <p14:creationId xmlns:p14="http://schemas.microsoft.com/office/powerpoint/2010/main" val="2031058649"/>
      </p:ext>
    </p:extLst>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TotalTime>
  <Words>124</Words>
  <Application>Microsoft Office PowerPoint</Application>
  <PresentationFormat>On-screen Show (16:9)</PresentationFormat>
  <Paragraphs>28</Paragraphs>
  <Slides>10</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Montserrat</vt:lpstr>
      <vt:lpstr>Lato</vt:lpstr>
      <vt:lpstr>Average</vt:lpstr>
      <vt:lpstr>Focus</vt:lpstr>
      <vt:lpstr>Flight reservation   -Exception_Lab</vt:lpstr>
      <vt:lpstr>TOC</vt:lpstr>
      <vt:lpstr>Abstract</vt:lpstr>
      <vt:lpstr>Introduction</vt:lpstr>
      <vt:lpstr>Use cases</vt:lpstr>
      <vt:lpstr>USE CASE DIAGRAM </vt:lpstr>
      <vt:lpstr>FLOW DIAGRAM</vt:lpstr>
      <vt:lpstr>ER Diagram</vt:lpstr>
      <vt:lpstr>Snap Shots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Exception_Lab </dc:title>
  <cp:lastModifiedBy>cskavi34@gmail.com</cp:lastModifiedBy>
  <cp:revision>12</cp:revision>
  <dcterms:modified xsi:type="dcterms:W3CDTF">2019-12-08T09:36:39Z</dcterms:modified>
</cp:coreProperties>
</file>